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dan Motsinger" initials="JM" lastIdx="1" clrIdx="0">
    <p:extLst>
      <p:ext uri="{19B8F6BF-5375-455C-9EA6-DF929625EA0E}">
        <p15:presenceInfo xmlns:p15="http://schemas.microsoft.com/office/powerpoint/2012/main" userId="S::jordan.motsinger@cobbk12.org::72eb91d2-89f6-45d2-8805-7f99e64e32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2924E-9A7F-7D9E-BE91-8ED3BA0B2C91}" v="3" dt="2021-09-22T00:09:32.882"/>
    <p1510:client id="{4FF26ED8-9643-C390-4D17-D7D07BD69C88}" v="17" dt="2021-09-20T13:28:00.209"/>
    <p1510:client id="{6A11E4D6-CBA2-5F50-36C3-532DD5693C58}" v="1463" dt="2021-09-20T18:12:15.666"/>
    <p1510:client id="{7973CF54-6350-4068-9301-A8E264BA3EF8}" v="7" dt="2021-09-20T13:33:29.230"/>
    <p1510:client id="{9343C111-458C-6226-5F78-DA9ED7D6B13F}" v="1441" dt="2021-09-20T14:35:55.200"/>
    <p1510:client id="{E51787D3-EE27-5915-7989-9D0E03A6284D}" v="860" dt="2021-09-20T18:26:51.4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7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2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4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8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1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2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4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0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9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6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7" r:id="rId8"/>
    <p:sldLayoutId id="2147483704" r:id="rId9"/>
    <p:sldLayoutId id="2147483705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v1WakqQjJ4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8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13189"/>
            <a:ext cx="5797883" cy="2667000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solidFill>
                  <a:schemeClr val="tx2"/>
                </a:solidFill>
                <a:latin typeface="Sagona Book"/>
                <a:cs typeface="Sabon Next LT"/>
              </a:rPr>
              <a:t>Tips for Taking the PSAT</a:t>
            </a:r>
            <a:br>
              <a:rPr lang="en-US">
                <a:cs typeface="Sabon Next LT"/>
              </a:rPr>
            </a:br>
            <a:endParaRPr lang="en-US">
              <a:solidFill>
                <a:schemeClr val="tx2"/>
              </a:solidFill>
              <a:cs typeface="Sabon Next 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08788"/>
            <a:ext cx="5797882" cy="1785690"/>
          </a:xfrm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200">
                <a:solidFill>
                  <a:schemeClr val="tx2"/>
                </a:solidFill>
                <a:latin typeface="The Hand Extrablack"/>
              </a:rPr>
              <a:t>Harrison High School</a:t>
            </a:r>
            <a:endParaRPr lang="en-US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200">
                <a:solidFill>
                  <a:schemeClr val="tx2"/>
                </a:solidFill>
                <a:latin typeface="The Hand Extrablack"/>
              </a:rPr>
              <a:t>Test Date: October 13, 2021</a:t>
            </a:r>
          </a:p>
        </p:txBody>
      </p:sp>
      <p:pic>
        <p:nvPicPr>
          <p:cNvPr id="14" name="Picture 3" descr="School desk with books and pencils with chalkboard in background">
            <a:extLst>
              <a:ext uri="{FF2B5EF4-FFF2-40B4-BE49-F238E27FC236}">
                <a16:creationId xmlns:a16="http://schemas.microsoft.com/office/drawing/2014/main" id="{AD7E9E50-D832-442E-A3B4-C38132AA3A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088" r="-6" b="-6"/>
          <a:stretch/>
        </p:blipFill>
        <p:spPr>
          <a:xfrm>
            <a:off x="7162800" y="10"/>
            <a:ext cx="5029200" cy="5693802"/>
          </a:xfrm>
          <a:prstGeom prst="rect">
            <a:avLst/>
          </a:prstGeom>
        </p:spPr>
      </p:pic>
      <p:sp>
        <p:nvSpPr>
          <p:cNvPr id="16" name="Rectangle 12">
            <a:extLst>
              <a:ext uri="{FF2B5EF4-FFF2-40B4-BE49-F238E27FC236}">
                <a16:creationId xmlns:a16="http://schemas.microsoft.com/office/drawing/2014/main" id="{04D834C7-8223-43DA-AA30-E15A1BC7B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93812"/>
            <a:ext cx="12192000" cy="116418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B62DE6C5-8EB8-4E41-B0FF-93563AA4C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1" y="5693811"/>
            <a:ext cx="12191999" cy="1164188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5F6D-F6AD-46D2-89C5-C02C5E19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Sagona Book"/>
              </a:rPr>
              <a:t>Practicing PSAT Questions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78C8F6-A36E-4E2E-80C5-7B4B0759A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10515600" cy="469317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Go to freerice.com to practice your vocabulary skills and support the World Food Program.</a:t>
            </a:r>
          </a:p>
          <a:p>
            <a:r>
              <a:rPr lang="en-US"/>
              <a:t>Review your missed questions on last year's PSAT on your College Board profile.</a:t>
            </a:r>
          </a:p>
          <a:p>
            <a:r>
              <a:rPr lang="en-US"/>
              <a:t>Link your College Board account to Khan Academy and engage in individualized PSAT practice.</a:t>
            </a:r>
          </a:p>
          <a:p>
            <a:r>
              <a:rPr lang="en-US"/>
              <a:t>Visit the Writing Center before and/or after school to practice on Khan Academy and College Board.</a:t>
            </a:r>
          </a:p>
          <a:p>
            <a:r>
              <a:rPr lang="en-US"/>
              <a:t>Review your "Tips for Taking the PSAT" handout.</a:t>
            </a:r>
          </a:p>
        </p:txBody>
      </p:sp>
    </p:spTree>
    <p:extLst>
      <p:ext uri="{BB962C8B-B14F-4D97-AF65-F5344CB8AC3E}">
        <p14:creationId xmlns:p14="http://schemas.microsoft.com/office/powerpoint/2010/main" val="412956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0DC19-D640-426D-ACBC-AFD7DF40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Sagona Book"/>
              </a:rPr>
              <a:t>General Testing Information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2F072BA-3B4B-4ABD-B76A-4ADFB3CDC7E8}"/>
              </a:ext>
            </a:extLst>
          </p:cNvPr>
          <p:cNvSpPr txBox="1">
            <a:spLocks/>
          </p:cNvSpPr>
          <p:nvPr/>
        </p:nvSpPr>
        <p:spPr>
          <a:xfrm>
            <a:off x="831376" y="1931253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>
                <a:latin typeface="The Hand Extrablack"/>
              </a:rPr>
              <a:t>October 13, 2021</a:t>
            </a:r>
          </a:p>
          <a:p>
            <a:r>
              <a:rPr lang="en-US" sz="4400" b="1">
                <a:latin typeface="The Hand Extrablack"/>
              </a:rPr>
              <a:t>All students will report to assigned testing location upon arrival at school</a:t>
            </a:r>
          </a:p>
          <a:p>
            <a:r>
              <a:rPr lang="en-US" sz="4400" b="1">
                <a:latin typeface="The Hand Extrablack"/>
              </a:rPr>
              <a:t>Testing begins promptly at 8:20 am</a:t>
            </a:r>
          </a:p>
          <a:p>
            <a:r>
              <a:rPr lang="en-US" sz="4400" b="1">
                <a:latin typeface="The Hand Extrablack"/>
              </a:rPr>
              <a:t>Bring 2 or more No. 2 pencils (sharpened with erasers) and an approved calculator</a:t>
            </a:r>
          </a:p>
          <a:p>
            <a:endParaRPr lang="en-US" sz="4400">
              <a:latin typeface="The Hand Extrablack"/>
            </a:endParaRPr>
          </a:p>
        </p:txBody>
      </p:sp>
    </p:spTree>
    <p:extLst>
      <p:ext uri="{BB962C8B-B14F-4D97-AF65-F5344CB8AC3E}">
        <p14:creationId xmlns:p14="http://schemas.microsoft.com/office/powerpoint/2010/main" val="17599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316E-B97B-4906-B804-B84D328D0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>
                <a:latin typeface="Sagona Book"/>
              </a:rPr>
              <a:t>Test Sections and Times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9D9EB-B657-4320-9C38-A7DD81DA1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>
                <a:latin typeface="The Hand Extrablack"/>
                <a:ea typeface="+mn-lt"/>
                <a:cs typeface="+mn-lt"/>
              </a:rPr>
              <a:t>The Reading Test – 60 minutes, 47 questions.</a:t>
            </a:r>
            <a:endParaRPr lang="en-US" sz="4400">
              <a:latin typeface="The Hand Extrablack"/>
            </a:endParaRPr>
          </a:p>
          <a:p>
            <a:r>
              <a:rPr lang="en-US" sz="4400" b="1">
                <a:latin typeface="The Hand Extrablack"/>
                <a:ea typeface="+mn-lt"/>
                <a:cs typeface="+mn-lt"/>
              </a:rPr>
              <a:t>The Writing and Language Test – 35 minutes, 44 questions.</a:t>
            </a:r>
            <a:endParaRPr lang="en-US" sz="4400">
              <a:latin typeface="The Hand Extrablack"/>
            </a:endParaRPr>
          </a:p>
          <a:p>
            <a:r>
              <a:rPr lang="en-US" sz="4400" b="1">
                <a:latin typeface="The Hand Extrablack"/>
                <a:ea typeface="+mn-lt"/>
                <a:cs typeface="+mn-lt"/>
              </a:rPr>
              <a:t>Math Test, No Calculator Portion – 25 minutes, 17 questions.</a:t>
            </a:r>
            <a:endParaRPr lang="en-US" sz="4400">
              <a:latin typeface="The Hand Extrablack"/>
            </a:endParaRPr>
          </a:p>
          <a:p>
            <a:r>
              <a:rPr lang="en-US" sz="4400" b="1">
                <a:latin typeface="The Hand Extrablack"/>
                <a:ea typeface="+mn-lt"/>
                <a:cs typeface="+mn-lt"/>
              </a:rPr>
              <a:t>Math Test, Calculator Portion – 45 minutes, 31 questions.</a:t>
            </a:r>
            <a:endParaRPr lang="en-US" sz="4400">
              <a:latin typeface="The Hand Extrablack"/>
            </a:endParaRPr>
          </a:p>
          <a:p>
            <a:endParaRPr lang="en-US" sz="4400">
              <a:latin typeface="The Hand Extrablack"/>
            </a:endParaRPr>
          </a:p>
        </p:txBody>
      </p:sp>
    </p:spTree>
    <p:extLst>
      <p:ext uri="{BB962C8B-B14F-4D97-AF65-F5344CB8AC3E}">
        <p14:creationId xmlns:p14="http://schemas.microsoft.com/office/powerpoint/2010/main" val="322900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5F6D-F6AD-46D2-89C5-C02C5E19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agona Book"/>
              </a:rPr>
              <a:t>Section One: Reading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CBAC07-0A1A-4BB5-B06F-299E55652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883"/>
            <a:ext cx="10515600" cy="454833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>
                <a:latin typeface="The Hand Extrablack"/>
                <a:ea typeface="+mn-lt"/>
                <a:cs typeface="+mn-lt"/>
              </a:rPr>
              <a:t>The Reading Test always includes:</a:t>
            </a:r>
            <a:endParaRPr lang="en-US" sz="3200">
              <a:latin typeface="The Hand Extrablack"/>
            </a:endParaRPr>
          </a:p>
          <a:p>
            <a:r>
              <a:rPr lang="en-US" sz="3200">
                <a:latin typeface="The Hand Extrablack"/>
                <a:ea typeface="+mn-lt"/>
                <a:cs typeface="+mn-lt"/>
              </a:rPr>
              <a:t>One passage from a classic or contemporary work of U.S. or world literature.</a:t>
            </a:r>
            <a:endParaRPr lang="en-US" sz="3200">
              <a:latin typeface="The Hand Extrablack"/>
            </a:endParaRPr>
          </a:p>
          <a:p>
            <a:r>
              <a:rPr lang="en-US" sz="3200">
                <a:latin typeface="The Hand Extrablack"/>
                <a:ea typeface="+mn-lt"/>
                <a:cs typeface="+mn-lt"/>
              </a:rPr>
              <a:t>One passage or a pair of passages from either a U.S. founding document or a text in the Great Global Conversation they inspired. The U.S. Constitution or a speech by Nelson Mandela may be used, for example.</a:t>
            </a:r>
            <a:endParaRPr lang="en-US" sz="3200">
              <a:latin typeface="The Hand Extrablack"/>
            </a:endParaRPr>
          </a:p>
          <a:p>
            <a:r>
              <a:rPr lang="en-US" sz="3200">
                <a:latin typeface="The Hand Extrablack"/>
                <a:ea typeface="+mn-lt"/>
                <a:cs typeface="+mn-lt"/>
              </a:rPr>
              <a:t>A selection about economics, psychology, sociology, or some other social science.</a:t>
            </a:r>
            <a:endParaRPr lang="en-US" sz="3200">
              <a:latin typeface="The Hand Extrablack"/>
            </a:endParaRPr>
          </a:p>
          <a:p>
            <a:r>
              <a:rPr lang="en-US" sz="3200">
                <a:latin typeface="The Hand Extrablack"/>
                <a:ea typeface="+mn-lt"/>
                <a:cs typeface="+mn-lt"/>
              </a:rPr>
              <a:t>Two science passages (or one passage and one passage pair) that examine foundational concepts and developments in Earth science, biology, chemistry, or physics.</a:t>
            </a:r>
            <a:endParaRPr lang="en-US" sz="3200">
              <a:latin typeface="The Hand Extrablack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1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5F6D-F6AD-46D2-89C5-C02C5E19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agona Book"/>
              </a:rPr>
              <a:t>Section One: Reading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5D968B-B244-4923-B5C0-6202195873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153899"/>
              </p:ext>
            </p:extLst>
          </p:nvPr>
        </p:nvGraphicFramePr>
        <p:xfrm>
          <a:off x="838200" y="1949450"/>
          <a:ext cx="10515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97233857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103104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>
                          <a:latin typeface="The Hand Extrablack"/>
                        </a:rPr>
                        <a:t>Question Type</a:t>
                      </a:r>
                      <a:r>
                        <a:rPr lang="en-US" sz="3600" b="1" kern="1200">
                          <a:solidFill>
                            <a:schemeClr val="lt1"/>
                          </a:solidFill>
                          <a:latin typeface="The Hand Extrablack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>
                          <a:latin typeface="The Hand Extrablack"/>
                        </a:rPr>
                        <a:t>Academic Vocabulary &amp; Skills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826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i="0"/>
                        <a:t>Words in Context</a:t>
                      </a:r>
                      <a:endParaRPr lang="en-US"/>
                    </a:p>
                    <a:p>
                      <a:pPr lvl="0">
                        <a:buNone/>
                      </a:pPr>
                      <a:br>
                        <a:rPr lang="en-US"/>
                      </a:br>
                      <a:r>
                        <a:rPr lang="en-US" sz="1800" b="0" i="0" u="none" strike="noStrike" noProof="0"/>
                        <a:t>Command of Evidence</a:t>
                      </a:r>
                    </a:p>
                    <a:p>
                      <a:pPr lvl="0">
                        <a:buNone/>
                      </a:pPr>
                      <a:endParaRPr lang="en-US" sz="1800" b="0" i="0" u="none" strike="noStrike" noProof="0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Avenir Next LT Pro"/>
                        </a:rPr>
                        <a:t>Analysis in History/Social Studies</a:t>
                      </a:r>
                    </a:p>
                    <a:p>
                      <a:pPr lvl="0">
                        <a:buNone/>
                      </a:pPr>
                      <a:endParaRPr lang="en-US" sz="1800" b="0" i="0" u="none" strike="noStrike" noProof="0">
                        <a:latin typeface="Avenir Next LT Pro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Avenir Next LT Pro"/>
                        </a:rPr>
                        <a:t>Analysis in Science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Evidence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Context clues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Author's style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Tone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Hypothesis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Implications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Shifts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Connotation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Purpose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Inference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Structure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165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44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5F6D-F6AD-46D2-89C5-C02C5E19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Sagona Book"/>
              </a:rPr>
              <a:t>Section Two: Writing and Language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CBAC07-0A1A-4BB5-B06F-299E55652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883"/>
            <a:ext cx="10515600" cy="45483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latin typeface="The Hand Extrablack"/>
                <a:ea typeface="+mn-lt"/>
                <a:cs typeface="+mn-lt"/>
              </a:rPr>
              <a:t>When you take the Writing and Language Test, you’ll do three things that people do all the time when they write and edit: read, find mistakes and weaknesses, and fix them.</a:t>
            </a:r>
            <a:endParaRPr lang="en-US"/>
          </a:p>
          <a:p>
            <a:pPr>
              <a:buFont typeface="Arial"/>
              <a:buChar char="•"/>
            </a:pPr>
            <a:r>
              <a:rPr lang="en-US" sz="3600">
                <a:latin typeface="The Hand Extrablack"/>
                <a:ea typeface="+mn-lt"/>
                <a:cs typeface="+mn-lt"/>
              </a:rPr>
              <a:t>All questions are multiple choice and based on passages.</a:t>
            </a:r>
            <a:endParaRPr lang="en-US">
              <a:latin typeface="The Hand Extrablack"/>
            </a:endParaRPr>
          </a:p>
          <a:p>
            <a:pPr>
              <a:buFont typeface="Arial"/>
              <a:buChar char="•"/>
            </a:pPr>
            <a:r>
              <a:rPr lang="en-US" sz="3600">
                <a:latin typeface="The Hand Extrablack"/>
                <a:ea typeface="+mn-lt"/>
                <a:cs typeface="+mn-lt"/>
              </a:rPr>
              <a:t>Some passages are accompanied by informational graphics, such as tables, graphs, and charts—but </a:t>
            </a:r>
            <a:r>
              <a:rPr lang="en-US" sz="3600" b="1" u="sng">
                <a:latin typeface="The Hand Extrablack"/>
                <a:ea typeface="+mn-lt"/>
                <a:cs typeface="+mn-lt"/>
              </a:rPr>
              <a:t>no math is required</a:t>
            </a:r>
            <a:r>
              <a:rPr lang="en-US" sz="3600">
                <a:latin typeface="The Hand Extrablack"/>
                <a:ea typeface="+mn-lt"/>
                <a:cs typeface="+mn-lt"/>
              </a:rPr>
              <a:t>.</a:t>
            </a:r>
            <a:endParaRPr lang="en-US">
              <a:latin typeface="The Hand Extrablack"/>
            </a:endParaRPr>
          </a:p>
          <a:p>
            <a:pPr>
              <a:buFont typeface="Arial"/>
              <a:buChar char="•"/>
            </a:pPr>
            <a:r>
              <a:rPr lang="en-US" sz="3600">
                <a:latin typeface="The Hand Extrablack"/>
                <a:ea typeface="+mn-lt"/>
                <a:cs typeface="+mn-lt"/>
              </a:rPr>
              <a:t>Prior topic knowledge is never tested.</a:t>
            </a:r>
            <a:endParaRPr lang="en-US">
              <a:latin typeface="The Hand Extrablack"/>
            </a:endParaRPr>
          </a:p>
        </p:txBody>
      </p:sp>
    </p:spTree>
    <p:extLst>
      <p:ext uri="{BB962C8B-B14F-4D97-AF65-F5344CB8AC3E}">
        <p14:creationId xmlns:p14="http://schemas.microsoft.com/office/powerpoint/2010/main" val="76190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5F6D-F6AD-46D2-89C5-C02C5E19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Sagona Book"/>
              </a:rPr>
              <a:t>Section Two: Writing &amp; Language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5D968B-B244-4923-B5C0-6202195873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017162"/>
              </p:ext>
            </p:extLst>
          </p:nvPr>
        </p:nvGraphicFramePr>
        <p:xfrm>
          <a:off x="838200" y="1949450"/>
          <a:ext cx="10515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97233857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103104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>
                          <a:latin typeface="The Hand Extrablack"/>
                        </a:rPr>
                        <a:t>Question Types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>
                          <a:latin typeface="The Hand Extrablack"/>
                        </a:rPr>
                        <a:t>Academic Vocabulary &amp; Skills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826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Avenir Next LT Pro"/>
                        </a:rPr>
                        <a:t>Standard English Conventions</a:t>
                      </a:r>
                    </a:p>
                    <a:p>
                      <a:pPr lvl="0">
                        <a:buNone/>
                      </a:pPr>
                      <a:endParaRPr lang="en-US" sz="1800" b="0" i="0" u="none" strike="noStrike" noProof="0">
                        <a:latin typeface="Avenir Next LT Pro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/>
                        <a:t>Expression of Ideas</a:t>
                      </a:r>
                    </a:p>
                    <a:p>
                      <a:pPr lvl="0">
                        <a:buNone/>
                      </a:pPr>
                      <a:endParaRPr lang="en-US" sz="1800" b="0" i="0" u="none" strike="noStrike" noProof="0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Avenir Next LT Pro"/>
                        </a:rPr>
                        <a:t>Command of Evidence</a:t>
                      </a:r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Parallel Structure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Pronoun/Antecedent Agreement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Subject/Verb Agreement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Parenthetical Clause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Sentence Fragment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Misplaced, Ambiguous, &amp; Dangling Modifiers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Structure: Introduction &amp; Conclusion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Details vs. General Information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Evidence/Support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Comma, Colon, &amp; Semicolon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165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5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5F6D-F6AD-46D2-89C5-C02C5E19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Sagona Book"/>
              </a:rPr>
              <a:t>Sections Three &amp; Four : Math 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5D968B-B244-4923-B5C0-6202195873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421543"/>
              </p:ext>
            </p:extLst>
          </p:nvPr>
        </p:nvGraphicFramePr>
        <p:xfrm>
          <a:off x="838200" y="1642375"/>
          <a:ext cx="10515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97233857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103104608"/>
                    </a:ext>
                  </a:extLst>
                </a:gridCol>
              </a:tblGrid>
              <a:tr h="631208">
                <a:tc>
                  <a:txBody>
                    <a:bodyPr/>
                    <a:lstStyle/>
                    <a:p>
                      <a:r>
                        <a:rPr lang="en-US" sz="3600">
                          <a:latin typeface="The Hand Extrablack"/>
                        </a:rPr>
                        <a:t>Question Types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600">
                          <a:latin typeface="The Hand Extrablack"/>
                        </a:rPr>
                        <a:t>Skills Assessed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826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Problem Solving and Data Analysis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/>
                        <a:t>Heart of Algebra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/>
                        <a:t>Passport to Advanced Math</a:t>
                      </a:r>
                    </a:p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Linear expressions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Linear inequalities</a:t>
                      </a:r>
                    </a:p>
                    <a:p>
                      <a:pPr lvl="0">
                        <a:buNone/>
                      </a:pPr>
                      <a:r>
                        <a:rPr lang="en-US"/>
                        <a:t>Linear functions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Avenir Next LT Pro"/>
                        </a:rPr>
                        <a:t>Algebraic and graphical representations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/>
                        <a:t>Ratios, rates, proportional relationships, scale drawings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/>
                        <a:t>Multi-step problems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/>
                        <a:t>Percentages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Avenir Next LT Pro"/>
                        </a:rPr>
                        <a:t>Scatterplot, linear, quadratic, or exponential models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>
                          <a:latin typeface="Avenir Next LT Pro"/>
                        </a:rPr>
                        <a:t>Shape, center, spread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/>
                        <a:t>Add, subtract, and multiply polynomial expressions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/>
                        <a:t>Radicals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/>
                        <a:t>Variable in the denominator of a fraction</a:t>
                      </a:r>
                      <a:endParaRPr 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165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87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5F6D-F6AD-46D2-89C5-C02C5E19C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Sagona Book"/>
              </a:rPr>
              <a:t>Sections Three &amp; Four : Math </a:t>
            </a:r>
          </a:p>
        </p:txBody>
      </p:sp>
      <p:pic>
        <p:nvPicPr>
          <p:cNvPr id="3" name="Picture 3">
            <a:hlinkClick r:id="" action="ppaction://media"/>
            <a:extLst>
              <a:ext uri="{FF2B5EF4-FFF2-40B4-BE49-F238E27FC236}">
                <a16:creationId xmlns:a16="http://schemas.microsoft.com/office/drawing/2014/main" id="{C0DF4FB6-84E4-403F-B2E3-DD48A204B2C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49941" y="1616324"/>
            <a:ext cx="6892119" cy="4384343"/>
          </a:xfrm>
        </p:spPr>
      </p:pic>
    </p:spTree>
    <p:extLst>
      <p:ext uri="{BB962C8B-B14F-4D97-AF65-F5344CB8AC3E}">
        <p14:creationId xmlns:p14="http://schemas.microsoft.com/office/powerpoint/2010/main" val="163214119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LightSeedRightStep">
      <a:dk1>
        <a:srgbClr val="000000"/>
      </a:dk1>
      <a:lt1>
        <a:srgbClr val="FFFFFF"/>
      </a:lt1>
      <a:dk2>
        <a:srgbClr val="223A3C"/>
      </a:dk2>
      <a:lt2>
        <a:srgbClr val="E2E8E8"/>
      </a:lt2>
      <a:accent1>
        <a:srgbClr val="E0827D"/>
      </a:accent1>
      <a:accent2>
        <a:srgbClr val="D79458"/>
      </a:accent2>
      <a:accent3>
        <a:srgbClr val="AFA661"/>
      </a:accent3>
      <a:accent4>
        <a:srgbClr val="90AD4D"/>
      </a:accent4>
      <a:accent5>
        <a:srgbClr val="75B45D"/>
      </a:accent5>
      <a:accent6>
        <a:srgbClr val="51B75F"/>
      </a:accent6>
      <a:hlink>
        <a:srgbClr val="578D90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567</Words>
  <Application>Microsoft Office PowerPoint</Application>
  <PresentationFormat>Widescreen</PresentationFormat>
  <Paragraphs>89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Next LT Pro</vt:lpstr>
      <vt:lpstr>AvenirNext LT Pro Medium</vt:lpstr>
      <vt:lpstr>Sagona Book</vt:lpstr>
      <vt:lpstr>The Hand Extrablack</vt:lpstr>
      <vt:lpstr>BlockprintVTI</vt:lpstr>
      <vt:lpstr>Tips for Taking the PSAT </vt:lpstr>
      <vt:lpstr>General Testing Information</vt:lpstr>
      <vt:lpstr>Test Sections and Times</vt:lpstr>
      <vt:lpstr>Section One: Reading</vt:lpstr>
      <vt:lpstr>Section One: Reading</vt:lpstr>
      <vt:lpstr>Section Two: Writing and Language</vt:lpstr>
      <vt:lpstr>Section Two: Writing &amp; Language</vt:lpstr>
      <vt:lpstr>Sections Three &amp; Four : Math </vt:lpstr>
      <vt:lpstr>Sections Three &amp; Four : Math </vt:lpstr>
      <vt:lpstr>Practicing PSAT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Stephanie Tatum</cp:lastModifiedBy>
  <cp:revision>4</cp:revision>
  <dcterms:created xsi:type="dcterms:W3CDTF">2021-09-20T13:18:03Z</dcterms:created>
  <dcterms:modified xsi:type="dcterms:W3CDTF">2021-10-05T13:34:07Z</dcterms:modified>
</cp:coreProperties>
</file>